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Schéma simplifié du flux physique ; les étapes documentaires restent consultables séparément.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Aucun détail d’architecture, tarif technique, identifiant ou condition commerciale.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dernière présence et la première absence datent le constat opérationnel, pas le retour physique.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clôture opérationnelle seule ne donne pas accès à la fiche. L’export ne crée aucune facture.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fiche est une estimation actuelle. Elle reste distincte de la version figée lors d’un envoi au COM.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224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agl-logo-white-4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548640"/>
            <a:ext cx="1552755" cy="8229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" y="2194560"/>
            <a:ext cx="100584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8DA1B4"/>
                </a:solidFill>
                <a:latin typeface="Arial"/>
              </a:rPr>
              <a:t>KÈNÈ · TOUT DEVIENT CLAIR · CYCLE IMPORT ABIDJAN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651760"/>
            <a:ext cx="10515600" cy="1645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4000" b="0">
                <a:solidFill>
                  <a:srgbClr val="FFFFFF"/>
                </a:solidFill>
                <a:latin typeface="Arial"/>
              </a:rPr>
              <a:t>Le cycle import,
une lecture partagée.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4572000"/>
            <a:ext cx="1005840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C1CFDC"/>
                </a:solidFill>
                <a:latin typeface="Arial"/>
              </a:rPr>
              <a:t>Surestarie, détention, magasinage · dates et responsabilités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126480"/>
            <a:ext cx="100584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8DA1B4"/>
                </a:solidFill>
                <a:latin typeface="Arial"/>
              </a:rPr>
              <a:t>Guide de présentation · 26/10/2026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agl-logo-4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20040"/>
            <a:ext cx="948906" cy="502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320040"/>
            <a:ext cx="91440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>
                <a:solidFill>
                  <a:srgbClr val="C9A227"/>
                </a:solidFill>
                <a:latin typeface="Arial"/>
              </a:rPr>
              <a:t>LE CYCLE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05840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3400" b="0">
                <a:solidFill>
                  <a:srgbClr val="0A2240"/>
                </a:solidFill>
                <a:latin typeface="Arial"/>
              </a:rPr>
              <a:t>Un passage : un conteneur, un BL, un dossier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rgbClr val="5D7186"/>
                </a:solidFill>
                <a:latin typeface="Arial"/>
              </a:rPr>
              <a:t>AGL Côte d'Ivoire · Kènè D&amp;D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spcAft>
                <a:spcPts val="400"/>
              </a:spcAft>
            </a:pPr>
            <a:r>
              <a:rPr sz="900" b="0">
                <a:solidFill>
                  <a:srgbClr val="5D7186"/>
                </a:solidFill>
                <a:latin typeface="Arial"/>
              </a:rPr>
              <a:t>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148840"/>
            <a:ext cx="1965960" cy="1508760"/>
          </a:xfrm>
          <a:prstGeom prst="roundRect">
            <a:avLst>
              <a:gd name="adj" fmla="val 8000"/>
            </a:avLst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2423160"/>
            <a:ext cx="169164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0A2240"/>
                </a:solidFill>
                <a:latin typeface="Arial"/>
              </a:rPr>
              <a:t>Arrivée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514600" y="2926080"/>
            <a:ext cx="274320" cy="0"/>
          </a:xfrm>
          <a:prstGeom prst="line">
            <a:avLst/>
          </a:prstGeom>
          <a:ln w="28575">
            <a:solidFill>
              <a:srgbClr val="14467C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2834640" y="2148840"/>
            <a:ext cx="1965960" cy="1508760"/>
          </a:xfrm>
          <a:prstGeom prst="roundRect">
            <a:avLst>
              <a:gd name="adj" fmla="val 8000"/>
            </a:avLst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971800" y="2423160"/>
            <a:ext cx="169164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0A2240"/>
                </a:solidFill>
                <a:latin typeface="Arial"/>
              </a:rPr>
              <a:t>Sortie plein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4800600" y="2926080"/>
            <a:ext cx="274320" cy="0"/>
          </a:xfrm>
          <a:prstGeom prst="line">
            <a:avLst/>
          </a:prstGeom>
          <a:ln w="28575">
            <a:solidFill>
              <a:srgbClr val="14467C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120640" y="2148840"/>
            <a:ext cx="1965960" cy="1508760"/>
          </a:xfrm>
          <a:prstGeom prst="roundRect">
            <a:avLst>
              <a:gd name="adj" fmla="val 8000"/>
            </a:avLst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57800" y="2423160"/>
            <a:ext cx="169164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0A2240"/>
                </a:solidFill>
                <a:latin typeface="Arial"/>
              </a:rPr>
              <a:t>Livraison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086600" y="2926080"/>
            <a:ext cx="274320" cy="0"/>
          </a:xfrm>
          <a:prstGeom prst="line">
            <a:avLst/>
          </a:prstGeom>
          <a:ln w="28575">
            <a:solidFill>
              <a:srgbClr val="14467C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7406640" y="2148840"/>
            <a:ext cx="1965960" cy="1508760"/>
          </a:xfrm>
          <a:prstGeom prst="roundRect">
            <a:avLst>
              <a:gd name="adj" fmla="val 8000"/>
            </a:avLst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543800" y="2423160"/>
            <a:ext cx="169164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0A2240"/>
                </a:solidFill>
                <a:latin typeface="Arial"/>
              </a:rPr>
              <a:t>Vide disponible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9372600" y="2926080"/>
            <a:ext cx="274320" cy="0"/>
          </a:xfrm>
          <a:prstGeom prst="line">
            <a:avLst/>
          </a:prstGeom>
          <a:ln w="28575">
            <a:solidFill>
              <a:srgbClr val="14467C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9692640" y="2148840"/>
            <a:ext cx="1965960" cy="1508760"/>
          </a:xfrm>
          <a:prstGeom prst="roundRect">
            <a:avLst>
              <a:gd name="adj" fmla="val 8000"/>
            </a:avLst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829800" y="2423160"/>
            <a:ext cx="169164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0A2240"/>
                </a:solidFill>
                <a:latin typeface="Arial"/>
              </a:rPr>
              <a:t>Retour du vide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389120"/>
            <a:ext cx="10789920" cy="1143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2400" b="0">
                <a:solidFill>
                  <a:srgbClr val="0A2240"/>
                </a:solidFill>
                <a:latin typeface="Arial"/>
              </a:rPr>
              <a:t>Chaque événement conserve sa date et sa source. Un nouveau cycle du même conteneur reste indépendant.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agl-logo-4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20040"/>
            <a:ext cx="948906" cy="502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320040"/>
            <a:ext cx="91440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>
                <a:solidFill>
                  <a:srgbClr val="C9A227"/>
                </a:solidFill>
                <a:latin typeface="Arial"/>
              </a:rPr>
              <a:t>TROIS LECTURES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05840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3400" b="0">
                <a:solidFill>
                  <a:srgbClr val="0A2240"/>
                </a:solidFill>
                <a:latin typeface="Arial"/>
              </a:rPr>
              <a:t>Opérations, risques et finances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rgbClr val="5D7186"/>
                </a:solidFill>
                <a:latin typeface="Arial"/>
              </a:rPr>
              <a:t>AGL Côte d'Ivoire · Kènè D&amp;D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spcAft>
                <a:spcPts val="400"/>
              </a:spcAft>
            </a:pPr>
            <a:r>
              <a:rPr sz="900" b="0">
                <a:solidFill>
                  <a:srgbClr val="5D7186"/>
                </a:solidFill>
                <a:latin typeface="Arial"/>
              </a:rPr>
              <a:t>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828800"/>
            <a:ext cx="3566160" cy="4114800"/>
          </a:xfrm>
          <a:prstGeom prst="roundRect">
            <a:avLst>
              <a:gd name="adj" fmla="val 8000"/>
            </a:avLst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7240" y="2057400"/>
            <a:ext cx="502920" cy="502920"/>
          </a:xfrm>
          <a:prstGeom prst="ellipse">
            <a:avLst/>
          </a:prstGeom>
          <a:solidFill>
            <a:srgbClr val="1446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5528" y="2103120"/>
            <a:ext cx="457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17319" y="2084832"/>
            <a:ext cx="246888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0A2240"/>
                </a:solidFill>
                <a:latin typeface="Arial"/>
              </a:rPr>
              <a:t>Opérations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2971800"/>
            <a:ext cx="3108960" cy="2743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0A2240"/>
                </a:solidFill>
                <a:latin typeface="Arial"/>
              </a:rPr>
              <a:t>Que reste-t-il à transporter, enlever ou confirmer 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15968" y="1828800"/>
            <a:ext cx="3566160" cy="4114800"/>
          </a:xfrm>
          <a:prstGeom prst="roundRect">
            <a:avLst>
              <a:gd name="adj" fmla="val 8000"/>
            </a:avLst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4544568" y="2057400"/>
            <a:ext cx="502920" cy="502920"/>
          </a:xfrm>
          <a:prstGeom prst="ellipse">
            <a:avLst/>
          </a:prstGeom>
          <a:solidFill>
            <a:srgbClr val="1446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62856" y="2103120"/>
            <a:ext cx="457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84648" y="2084832"/>
            <a:ext cx="246888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0A2240"/>
                </a:solidFill>
                <a:latin typeface="Arial"/>
              </a:rPr>
              <a:t>Risque actif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44568" y="2971800"/>
            <a:ext cx="3108960" cy="2743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0A2240"/>
                </a:solidFill>
                <a:latin typeface="Arial"/>
              </a:rPr>
              <a:t>Quelle exposition estimée continue de courir 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83296" y="1828800"/>
            <a:ext cx="3566160" cy="4114800"/>
          </a:xfrm>
          <a:prstGeom prst="roundRect">
            <a:avLst>
              <a:gd name="adj" fmla="val 8000"/>
            </a:avLst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11896" y="2057400"/>
            <a:ext cx="502920" cy="502920"/>
          </a:xfrm>
          <a:prstGeom prst="ellipse">
            <a:avLst/>
          </a:prstGeom>
          <a:solidFill>
            <a:srgbClr val="1446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30183" y="2103120"/>
            <a:ext cx="457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51976" y="2084832"/>
            <a:ext cx="246888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0A2240"/>
                </a:solidFill>
                <a:latin typeface="Arial"/>
              </a:rPr>
              <a:t>Finances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11896" y="2971800"/>
            <a:ext cx="3108960" cy="2743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0A2240"/>
                </a:solidFill>
                <a:latin typeface="Arial"/>
              </a:rPr>
              <a:t>Quelles dates et grilles justifient les montants 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agl-logo-4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20040"/>
            <a:ext cx="948906" cy="502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320040"/>
            <a:ext cx="91440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>
                <a:solidFill>
                  <a:srgbClr val="C9A227"/>
                </a:solidFill>
                <a:latin typeface="Arial"/>
              </a:rPr>
              <a:t>LES SOURCES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05840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3400" b="0">
                <a:solidFill>
                  <a:srgbClr val="0A2240"/>
                </a:solidFill>
                <a:latin typeface="Arial"/>
              </a:rPr>
              <a:t>Une date retenue, une justification visible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rgbClr val="5D7186"/>
                </a:solidFill>
                <a:latin typeface="Arial"/>
              </a:rPr>
              <a:t>AGL Côte d'Ivoire · Kènè D&amp;D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spcAft>
                <a:spcPts val="400"/>
              </a:spcAft>
            </a:pPr>
            <a:r>
              <a:rPr sz="900" b="0">
                <a:solidFill>
                  <a:srgbClr val="5D7186"/>
                </a:solidFill>
                <a:latin typeface="Arial"/>
              </a:rPr>
              <a:t>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828800"/>
            <a:ext cx="5394960" cy="4023360"/>
          </a:xfrm>
          <a:prstGeom prst="roundRect">
            <a:avLst>
              <a:gd name="adj" fmla="val 8000"/>
            </a:avLst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2084832"/>
            <a:ext cx="493776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0A2240"/>
                </a:solidFill>
                <a:latin typeface="Arial"/>
              </a:rPr>
              <a:t>Événements de la ligne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971800"/>
            <a:ext cx="4937760" cy="2651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0A2240"/>
                </a:solidFill>
                <a:latin typeface="Arial"/>
              </a:rPr>
              <a:t>Référence pour les mouvements physiques attestés. Une absence de réponse ne nie pas un événement.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828800"/>
            <a:ext cx="5394960" cy="4023360"/>
          </a:xfrm>
          <a:prstGeom prst="roundRect">
            <a:avLst>
              <a:gd name="adj" fmla="val 8000"/>
            </a:avLst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46520" y="2084832"/>
            <a:ext cx="493776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0A2240"/>
                </a:solidFill>
                <a:latin typeface="Arial"/>
              </a:rPr>
              <a:t>Sources métier de repli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46520" y="2971800"/>
            <a:ext cx="4937760" cy="2651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0A2240"/>
                </a:solidFill>
                <a:latin typeface="Arial"/>
              </a:rPr>
              <a:t>Transport, documents et confirmations complètent les dates selon le rang prévu pour chaque événement.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5943600"/>
            <a:ext cx="105156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0A2240"/>
                </a:solidFill>
                <a:latin typeface="Arial"/>
              </a:rPr>
              <a:t>Correction validée et historique conservés · date effective distincte d’une borne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agl-logo-4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20040"/>
            <a:ext cx="948906" cy="502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320040"/>
            <a:ext cx="91440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>
                <a:solidFill>
                  <a:srgbClr val="C9A227"/>
                </a:solidFill>
                <a:latin typeface="Arial"/>
              </a:rPr>
              <a:t>LE SUIVI TRANSPORT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05840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3400" b="0">
                <a:solidFill>
                  <a:srgbClr val="0A2240"/>
                </a:solidFill>
                <a:latin typeface="Arial"/>
              </a:rPr>
              <a:t>Relire l’historique manuel, avec prudence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rgbClr val="5D7186"/>
                </a:solidFill>
                <a:latin typeface="Arial"/>
              </a:rPr>
              <a:t>AGL Côte d'Ivoire · Kènè D&amp;D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spcAft>
                <a:spcPts val="400"/>
              </a:spcAft>
            </a:pPr>
            <a:r>
              <a:rPr sz="900" b="0">
                <a:solidFill>
                  <a:srgbClr val="5D7186"/>
                </a:solidFill>
                <a:latin typeface="Arial"/>
              </a:rPr>
              <a:t>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737360"/>
            <a:ext cx="5394960" cy="2011680"/>
          </a:xfrm>
          <a:prstGeom prst="roundRect">
            <a:avLst>
              <a:gd name="adj" fmla="val 8000"/>
            </a:avLst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7240" y="1965960"/>
            <a:ext cx="502920" cy="502920"/>
          </a:xfrm>
          <a:prstGeom prst="ellipse">
            <a:avLst/>
          </a:prstGeom>
          <a:solidFill>
            <a:srgbClr val="1446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5528" y="2011679"/>
            <a:ext cx="457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17319" y="1993391"/>
            <a:ext cx="429768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0A2240"/>
                </a:solidFill>
                <a:latin typeface="Arial"/>
              </a:rPr>
              <a:t>Feuilles datées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2880360"/>
            <a:ext cx="493776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0A2240"/>
                </a:solidFill>
                <a:latin typeface="Arial"/>
              </a:rPr>
              <a:t>Reprendre les observations quotidiennes.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1737360"/>
            <a:ext cx="5394960" cy="2011680"/>
          </a:xfrm>
          <a:prstGeom prst="roundRect">
            <a:avLst>
              <a:gd name="adj" fmla="val 8000"/>
            </a:avLst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446520" y="1965960"/>
            <a:ext cx="502920" cy="502920"/>
          </a:xfrm>
          <a:prstGeom prst="ellipse">
            <a:avLst/>
          </a:prstGeom>
          <a:solidFill>
            <a:srgbClr val="1446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64808" y="2011679"/>
            <a:ext cx="457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86600" y="1993391"/>
            <a:ext cx="429768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0A2240"/>
                </a:solidFill>
                <a:latin typeface="Arial"/>
              </a:rPr>
              <a:t>Dates citées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46520" y="2880360"/>
            <a:ext cx="493776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0A2240"/>
                </a:solidFill>
                <a:latin typeface="Arial"/>
              </a:rPr>
              <a:t>Compléter aussi les événements anciens.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931920"/>
            <a:ext cx="5394960" cy="2011680"/>
          </a:xfrm>
          <a:prstGeom prst="roundRect">
            <a:avLst>
              <a:gd name="adj" fmla="val 8000"/>
            </a:avLst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77240" y="4160520"/>
            <a:ext cx="502920" cy="502920"/>
          </a:xfrm>
          <a:prstGeom prst="ellipse">
            <a:avLst/>
          </a:prstGeom>
          <a:solidFill>
            <a:srgbClr val="1446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206240"/>
            <a:ext cx="457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19" y="4187952"/>
            <a:ext cx="429768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0A2240"/>
                </a:solidFill>
                <a:latin typeface="Arial"/>
              </a:rPr>
              <a:t>Rattachement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5074920"/>
            <a:ext cx="493776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0A2240"/>
                </a:solidFill>
                <a:latin typeface="Arial"/>
              </a:rPr>
              <a:t>Contrôler le cycle, le BL et le dossier.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17920" y="3931920"/>
            <a:ext cx="5394960" cy="2011680"/>
          </a:xfrm>
          <a:prstGeom prst="roundRect">
            <a:avLst>
              <a:gd name="adj" fmla="val 8000"/>
            </a:avLst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6446520" y="4160520"/>
            <a:ext cx="502920" cy="502920"/>
          </a:xfrm>
          <a:prstGeom prst="ellipse">
            <a:avLst/>
          </a:prstGeom>
          <a:solidFill>
            <a:srgbClr val="1446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64808" y="4206240"/>
            <a:ext cx="457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086600" y="4187952"/>
            <a:ext cx="429768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0A2240"/>
                </a:solidFill>
                <a:latin typeface="Arial"/>
              </a:rPr>
              <a:t>Feuilles vides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46520" y="5074920"/>
            <a:ext cx="493776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0A2240"/>
                </a:solidFill>
                <a:latin typeface="Arial"/>
              </a:rPr>
              <a:t>Ne pas en déduire une disparition.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agl-logo-4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20040"/>
            <a:ext cx="948906" cy="502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320040"/>
            <a:ext cx="91440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>
                <a:solidFill>
                  <a:srgbClr val="C9A227"/>
                </a:solidFill>
                <a:latin typeface="Arial"/>
              </a:rPr>
              <a:t>LA CLÔTURE DST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05840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3400" b="0">
                <a:solidFill>
                  <a:srgbClr val="0A2240"/>
                </a:solidFill>
                <a:latin typeface="Arial"/>
              </a:rPr>
              <a:t>Disparition du suivi : clôture opérationnelle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rgbClr val="5D7186"/>
                </a:solidFill>
                <a:latin typeface="Arial"/>
              </a:rPr>
              <a:t>AGL Côte d'Ivoire · Kènè D&amp;D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spcAft>
                <a:spcPts val="400"/>
              </a:spcAft>
            </a:pPr>
            <a:r>
              <a:rPr sz="900" b="0">
                <a:solidFill>
                  <a:srgbClr val="5D7186"/>
                </a:solidFill>
                <a:latin typeface="Arial"/>
              </a:rPr>
              <a:t>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828800"/>
            <a:ext cx="5394960" cy="4114800"/>
          </a:xfrm>
          <a:prstGeom prst="roundRect">
            <a:avLst>
              <a:gd name="adj" fmla="val 8000"/>
            </a:avLst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2084832"/>
            <a:ext cx="493776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0A2240"/>
                </a:solidFill>
                <a:latin typeface="Arial"/>
              </a:rPr>
              <a:t>Effets sur le suivi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971800"/>
            <a:ext cx="4937760" cy="2743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0A2240"/>
                </a:solidFill>
                <a:latin typeface="Arial"/>
              </a:rPr>
              <a:t>Le cycle sort des opérations ouvertes et des estimations globales de risque actif.
Une réapparition rouvre le même cycle.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828800"/>
            <a:ext cx="5394960" cy="4114800"/>
          </a:xfrm>
          <a:prstGeom prst="roundRect">
            <a:avLst>
              <a:gd name="adj" fmla="val 8000"/>
            </a:avLst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46520" y="2084832"/>
            <a:ext cx="493776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0A2240"/>
                </a:solidFill>
                <a:latin typeface="Arial"/>
              </a:rPr>
              <a:t>Exigence financière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46520" y="2971800"/>
            <a:ext cx="4937760" cy="2743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0A2240"/>
                </a:solidFill>
                <a:latin typeface="Arial"/>
              </a:rPr>
              <a:t>Le constat de disparition ne crée aucune date de retour physique.
Les débours restent fondés sur les dates et preuves admissibles.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agl-logo-4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20040"/>
            <a:ext cx="948906" cy="502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320040"/>
            <a:ext cx="91440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>
                <a:solidFill>
                  <a:srgbClr val="C9A227"/>
                </a:solidFill>
                <a:latin typeface="Arial"/>
              </a:rPr>
              <a:t>LA QUALITÉ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05840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3400" b="0">
                <a:solidFill>
                  <a:srgbClr val="0A2240"/>
                </a:solidFill>
                <a:latin typeface="Arial"/>
              </a:rPr>
              <a:t>Le vert exige des éléments complets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rgbClr val="5D7186"/>
                </a:solidFill>
                <a:latin typeface="Arial"/>
              </a:rPr>
              <a:t>AGL Côte d'Ivoire · Kènè D&amp;D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spcAft>
                <a:spcPts val="400"/>
              </a:spcAft>
            </a:pPr>
            <a:r>
              <a:rPr sz="900" b="0">
                <a:solidFill>
                  <a:srgbClr val="5D7186"/>
                </a:solidFill>
                <a:latin typeface="Arial"/>
              </a:rPr>
              <a:t>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828800"/>
            <a:ext cx="3566160" cy="4114800"/>
          </a:xfrm>
          <a:prstGeom prst="roundRect">
            <a:avLst>
              <a:gd name="adj" fmla="val 8000"/>
            </a:avLst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7240" y="2057400"/>
            <a:ext cx="502920" cy="502920"/>
          </a:xfrm>
          <a:prstGeom prst="ellipse">
            <a:avLst/>
          </a:prstGeom>
          <a:solidFill>
            <a:srgbClr val="1446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5528" y="2103120"/>
            <a:ext cx="457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17319" y="2084832"/>
            <a:ext cx="246888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0A2240"/>
                </a:solidFill>
                <a:latin typeface="Arial"/>
              </a:rPr>
              <a:t>Dates directes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2971800"/>
            <a:ext cx="3108960" cy="2743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0A2240"/>
                </a:solidFill>
                <a:latin typeface="Arial"/>
              </a:rPr>
              <a:t>Distinguer un événement attesté d’une approximation ou d’une borne.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15968" y="1828800"/>
            <a:ext cx="3566160" cy="4114800"/>
          </a:xfrm>
          <a:prstGeom prst="roundRect">
            <a:avLst>
              <a:gd name="adj" fmla="val 8000"/>
            </a:avLst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4544568" y="2057400"/>
            <a:ext cx="502920" cy="502920"/>
          </a:xfrm>
          <a:prstGeom prst="ellipse">
            <a:avLst/>
          </a:prstGeom>
          <a:solidFill>
            <a:srgbClr val="1446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62856" y="2103120"/>
            <a:ext cx="457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84648" y="2084832"/>
            <a:ext cx="246888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0A2240"/>
                </a:solidFill>
                <a:latin typeface="Arial"/>
              </a:rPr>
              <a:t>Calcul établi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44568" y="2971800"/>
            <a:ext cx="3108960" cy="2743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0A2240"/>
                </a:solidFill>
                <a:latin typeface="Arial"/>
              </a:rPr>
              <a:t>Périodes closes, grilles et éléments nécessaires présents.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83296" y="1828800"/>
            <a:ext cx="3566160" cy="4114800"/>
          </a:xfrm>
          <a:prstGeom prst="roundRect">
            <a:avLst>
              <a:gd name="adj" fmla="val 8000"/>
            </a:avLst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11896" y="2057400"/>
            <a:ext cx="502920" cy="502920"/>
          </a:xfrm>
          <a:prstGeom prst="ellipse">
            <a:avLst/>
          </a:prstGeom>
          <a:solidFill>
            <a:srgbClr val="1446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30183" y="2103120"/>
            <a:ext cx="457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51976" y="2084832"/>
            <a:ext cx="246888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0A2240"/>
                </a:solidFill>
                <a:latin typeface="Arial"/>
              </a:rPr>
              <a:t>Divergences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11896" y="2971800"/>
            <a:ext cx="3108960" cy="2743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0A2240"/>
                </a:solidFill>
                <a:latin typeface="Arial"/>
              </a:rPr>
              <a:t>Vérifier les écarts et conserver leur justification.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agl-logo-4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20040"/>
            <a:ext cx="948906" cy="502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320040"/>
            <a:ext cx="91440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>
                <a:solidFill>
                  <a:srgbClr val="C9A227"/>
                </a:solidFill>
                <a:latin typeface="Arial"/>
              </a:rPr>
              <a:t>LA FICHE DOSSIER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05840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3400" b="0">
                <a:solidFill>
                  <a:srgbClr val="0A2240"/>
                </a:solidFill>
                <a:latin typeface="Arial"/>
              </a:rPr>
              <a:t>Deux pages pour une analyse complète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rgbClr val="5D7186"/>
                </a:solidFill>
                <a:latin typeface="Arial"/>
              </a:rPr>
              <a:t>AGL Côte d'Ivoire · Kènè D&amp;D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spcAft>
                <a:spcPts val="400"/>
              </a:spcAft>
            </a:pPr>
            <a:r>
              <a:rPr sz="900" b="0">
                <a:solidFill>
                  <a:srgbClr val="5D7186"/>
                </a:solidFill>
                <a:latin typeface="Arial"/>
              </a:rPr>
              <a:t>8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1737360"/>
            <a:ext cx="4663440" cy="3566160"/>
          </a:xfrm>
          <a:prstGeom prst="rect">
            <a:avLst/>
          </a:prstGeom>
          <a:solidFill>
            <a:srgbClr val="F2F6FA"/>
          </a:solidFill>
          <a:ln w="15875">
            <a:solidFill>
              <a:srgbClr val="DDE5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88720" y="1920240"/>
            <a:ext cx="548640" cy="594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3600" b="1">
                <a:solidFill>
                  <a:srgbClr val="14467C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2057400"/>
            <a:ext cx="329184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2400" b="1">
                <a:solidFill>
                  <a:srgbClr val="0A2240"/>
                </a:solidFill>
                <a:latin typeface="Arial"/>
              </a:rPr>
              <a:t>Synthèse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2880360"/>
            <a:ext cx="4023360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0">
                <a:solidFill>
                  <a:srgbClr val="0A2240"/>
                </a:solidFill>
                <a:latin typeface="Arial"/>
              </a:rPr>
              <a:t>Conteneurs et BL
Dates, sources, états
Tranches et estimations
Totaux par segment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0" y="1737360"/>
            <a:ext cx="4663440" cy="3566160"/>
          </a:xfrm>
          <a:prstGeom prst="rect">
            <a:avLst/>
          </a:prstGeom>
          <a:solidFill>
            <a:srgbClr val="F2F6FA"/>
          </a:solidFill>
          <a:ln w="15875">
            <a:solidFill>
              <a:srgbClr val="DDE5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75120" y="1920240"/>
            <a:ext cx="548640" cy="594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3600" b="1">
                <a:solidFill>
                  <a:srgbClr val="14467C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0" y="2057400"/>
            <a:ext cx="329184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2400" b="1">
                <a:solidFill>
                  <a:srgbClr val="0A2240"/>
                </a:solidFill>
                <a:latin typeface="Arial"/>
              </a:rPr>
              <a:t>Justification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75120" y="2880360"/>
            <a:ext cx="4023360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0">
                <a:solidFill>
                  <a:srgbClr val="0A2240"/>
                </a:solidFill>
                <a:latin typeface="Arial"/>
              </a:rPr>
              <a:t>Réserves et sources
Règles appliquées
Responsabilités proposées
Pointage des délais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5577840"/>
            <a:ext cx="1078992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900" b="0">
                <a:solidFill>
                  <a:srgbClr val="0A2240"/>
                </a:solidFill>
                <a:latin typeface="Arial"/>
              </a:rPr>
              <a:t>Bouton visible lorsque tous les retours physiques sont connus et les calculs complets, établis et sans ambiguïté bloquante.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agl-logo-4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20040"/>
            <a:ext cx="948906" cy="502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320040"/>
            <a:ext cx="91440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>
                <a:solidFill>
                  <a:srgbClr val="C9A227"/>
                </a:solidFill>
                <a:latin typeface="Arial"/>
              </a:rPr>
              <a:t>LES USAGES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05840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3400" b="0">
                <a:solidFill>
                  <a:srgbClr val="0A2240"/>
                </a:solidFill>
                <a:latin typeface="Arial"/>
              </a:rPr>
              <a:t>Trouver le détail au bon niveau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rgbClr val="5D7186"/>
                </a:solidFill>
                <a:latin typeface="Arial"/>
              </a:rPr>
              <a:t>AGL Côte d'Ivoire · Kènè D&amp;D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spcAft>
                <a:spcPts val="400"/>
              </a:spcAft>
            </a:pPr>
            <a:r>
              <a:rPr sz="900" b="0">
                <a:solidFill>
                  <a:srgbClr val="5D7186"/>
                </a:solidFill>
                <a:latin typeface="Arial"/>
              </a:rPr>
              <a:t>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737360"/>
            <a:ext cx="3566160" cy="2011680"/>
          </a:xfrm>
          <a:prstGeom prst="roundRect">
            <a:avLst>
              <a:gd name="adj" fmla="val 8000"/>
            </a:avLst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993391"/>
            <a:ext cx="310896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0A2240"/>
                </a:solidFill>
                <a:latin typeface="Arial"/>
              </a:rPr>
              <a:t>Clients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880360"/>
            <a:ext cx="310896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0A2240"/>
                </a:solidFill>
                <a:latin typeface="Arial"/>
              </a:rPr>
              <a:t>Client → dossier → BL → conteneur.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97679" y="1737360"/>
            <a:ext cx="3566160" cy="2011680"/>
          </a:xfrm>
          <a:prstGeom prst="roundRect">
            <a:avLst>
              <a:gd name="adj" fmla="val 8000"/>
            </a:avLst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26279" y="1993391"/>
            <a:ext cx="310896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0A2240"/>
                </a:solidFill>
                <a:latin typeface="Arial"/>
              </a:rPr>
              <a:t>Analyse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6279" y="2880360"/>
            <a:ext cx="310896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0A2240"/>
                </a:solidFill>
                <a:latin typeface="Arial"/>
              </a:rPr>
              <a:t>Montants et responsabilités à vérifier.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19" y="1737360"/>
            <a:ext cx="3566160" cy="2011680"/>
          </a:xfrm>
          <a:prstGeom prst="roundRect">
            <a:avLst>
              <a:gd name="adj" fmla="val 8000"/>
            </a:avLst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75319" y="1993391"/>
            <a:ext cx="310896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0A2240"/>
                </a:solidFill>
                <a:latin typeface="Arial"/>
              </a:rPr>
              <a:t>Qualité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75319" y="2880360"/>
            <a:ext cx="310896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0A2240"/>
                </a:solidFill>
                <a:latin typeface="Arial"/>
              </a:rPr>
              <a:t>Dates et éléments à compléter.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886200"/>
            <a:ext cx="3566160" cy="2011680"/>
          </a:xfrm>
          <a:prstGeom prst="roundRect">
            <a:avLst>
              <a:gd name="adj" fmla="val 8000"/>
            </a:avLst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77240" y="4142232"/>
            <a:ext cx="310896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0A2240"/>
                </a:solidFill>
                <a:latin typeface="Arial"/>
              </a:rPr>
              <a:t>Transport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" y="5029200"/>
            <a:ext cx="310896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0A2240"/>
                </a:solidFill>
                <a:latin typeface="Arial"/>
              </a:rPr>
              <a:t>Actions de livraison et de vide.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297679" y="3886200"/>
            <a:ext cx="3566160" cy="2011680"/>
          </a:xfrm>
          <a:prstGeom prst="roundRect">
            <a:avLst>
              <a:gd name="adj" fmla="val 8000"/>
            </a:avLst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26279" y="4142232"/>
            <a:ext cx="310896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0A2240"/>
                </a:solidFill>
                <a:latin typeface="Arial"/>
              </a:rPr>
              <a:t>DDRM / COM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26279" y="5029200"/>
            <a:ext cx="310896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0A2240"/>
                </a:solidFill>
                <a:latin typeface="Arial"/>
              </a:rPr>
              <a:t>Revue et validation du dossier entier.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046719" y="3886200"/>
            <a:ext cx="3566160" cy="2011680"/>
          </a:xfrm>
          <a:prstGeom prst="roundRect">
            <a:avLst>
              <a:gd name="adj" fmla="val 8000"/>
            </a:avLst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75319" y="4142232"/>
            <a:ext cx="310896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0A2240"/>
                </a:solidFill>
                <a:latin typeface="Arial"/>
              </a:rPr>
              <a:t>Données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75319" y="5029200"/>
            <a:ext cx="310896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0A2240"/>
                </a:solidFill>
                <a:latin typeface="Arial"/>
              </a:rPr>
              <a:t>Chargement et contrôle des sources.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agl-logo-4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20040"/>
            <a:ext cx="948906" cy="502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320040"/>
            <a:ext cx="91440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>
                <a:solidFill>
                  <a:srgbClr val="C9A227"/>
                </a:solidFill>
                <a:latin typeface="Arial"/>
              </a:rPr>
              <a:t>LA REVUE COM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05840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3400" b="0">
                <a:solidFill>
                  <a:srgbClr val="0A2240"/>
                </a:solidFill>
                <a:latin typeface="Arial"/>
              </a:rPr>
              <a:t>Vérifier, documenter, puis valider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rgbClr val="5D7186"/>
                </a:solidFill>
                <a:latin typeface="Arial"/>
              </a:rPr>
              <a:t>AGL Côte d'Ivoire · Kènè D&amp;D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spcAft>
                <a:spcPts val="400"/>
              </a:spcAft>
            </a:pPr>
            <a:r>
              <a:rPr sz="900" b="0">
                <a:solidFill>
                  <a:srgbClr val="5D7186"/>
                </a:solidFill>
                <a:latin typeface="Arial"/>
              </a:rPr>
              <a:t>10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737360"/>
            <a:ext cx="5394960" cy="2011680"/>
          </a:xfrm>
          <a:prstGeom prst="roundRect">
            <a:avLst>
              <a:gd name="adj" fmla="val 8000"/>
            </a:avLst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7240" y="1965960"/>
            <a:ext cx="502920" cy="502920"/>
          </a:xfrm>
          <a:prstGeom prst="ellipse">
            <a:avLst/>
          </a:prstGeom>
          <a:solidFill>
            <a:srgbClr val="1446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5528" y="2011679"/>
            <a:ext cx="457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17319" y="1993391"/>
            <a:ext cx="429768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0A2240"/>
                </a:solidFill>
                <a:latin typeface="Arial"/>
              </a:rPr>
              <a:t>Périmètre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2880360"/>
            <a:ext cx="493776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0A2240"/>
                </a:solidFill>
                <a:latin typeface="Arial"/>
              </a:rPr>
              <a:t>Tous les conteneurs et BL du dossier.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1737360"/>
            <a:ext cx="5394960" cy="2011680"/>
          </a:xfrm>
          <a:prstGeom prst="roundRect">
            <a:avLst>
              <a:gd name="adj" fmla="val 8000"/>
            </a:avLst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446520" y="1965960"/>
            <a:ext cx="502920" cy="502920"/>
          </a:xfrm>
          <a:prstGeom prst="ellipse">
            <a:avLst/>
          </a:prstGeom>
          <a:solidFill>
            <a:srgbClr val="1446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64808" y="2011679"/>
            <a:ext cx="457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86600" y="1993391"/>
            <a:ext cx="429768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0A2240"/>
                </a:solidFill>
                <a:latin typeface="Arial"/>
              </a:rPr>
              <a:t>Calculs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46520" y="2880360"/>
            <a:ext cx="493776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0A2240"/>
                </a:solidFill>
                <a:latin typeface="Arial"/>
              </a:rPr>
              <a:t>Dates, franchises, paliers et totaux.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931920"/>
            <a:ext cx="5394960" cy="2011680"/>
          </a:xfrm>
          <a:prstGeom prst="roundRect">
            <a:avLst>
              <a:gd name="adj" fmla="val 8000"/>
            </a:avLst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77240" y="4160520"/>
            <a:ext cx="502920" cy="502920"/>
          </a:xfrm>
          <a:prstGeom prst="ellipse">
            <a:avLst/>
          </a:prstGeom>
          <a:solidFill>
            <a:srgbClr val="1446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206240"/>
            <a:ext cx="457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19" y="4187952"/>
            <a:ext cx="429768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0A2240"/>
                </a:solidFill>
                <a:latin typeface="Arial"/>
              </a:rPr>
              <a:t>Responsabilités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5074920"/>
            <a:ext cx="493776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0A2240"/>
                </a:solidFill>
                <a:latin typeface="Arial"/>
              </a:rPr>
              <a:t>Propositions motivées ; parts à qualifier.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17920" y="3931920"/>
            <a:ext cx="5394960" cy="2011680"/>
          </a:xfrm>
          <a:prstGeom prst="roundRect">
            <a:avLst>
              <a:gd name="adj" fmla="val 8000"/>
            </a:avLst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6446520" y="4160520"/>
            <a:ext cx="502920" cy="502920"/>
          </a:xfrm>
          <a:prstGeom prst="ellipse">
            <a:avLst/>
          </a:prstGeom>
          <a:solidFill>
            <a:srgbClr val="1446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64808" y="4206240"/>
            <a:ext cx="4572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086600" y="4187952"/>
            <a:ext cx="429768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0A2240"/>
                </a:solidFill>
                <a:latin typeface="Arial"/>
              </a:rPr>
              <a:t>Validation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46520" y="5074920"/>
            <a:ext cx="493776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0A2240"/>
                </a:solidFill>
                <a:latin typeface="Arial"/>
              </a:rPr>
              <a:t>Confirmer ou contester avec preuve.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224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agl-logo-white-4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548640"/>
            <a:ext cx="1552755" cy="8229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" y="2194560"/>
            <a:ext cx="100584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8DA1B4"/>
                </a:solidFill>
                <a:latin typeface="Arial"/>
              </a:rPr>
              <a:t>KÈNÈ · TOUT DEVIENT CLAIR · CYCLE IMPORT ABIDJAN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651760"/>
            <a:ext cx="10515600" cy="1645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4000" b="0">
                <a:solidFill>
                  <a:srgbClr val="FFFFFF"/>
                </a:solidFill>
                <a:latin typeface="Arial"/>
              </a:rPr>
              <a:t>Une analyse traçable,
un partage maîtrisé.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4572000"/>
            <a:ext cx="1005840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C1CFDC"/>
                </a:solidFill>
                <a:latin typeface="Arial"/>
              </a:rPr>
              <a:t>Vérifier les sources, compléter les calculs et valider les responsabilités avant les étapes financières.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126480"/>
            <a:ext cx="100584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>
                <a:solidFill>
                  <a:srgbClr val="8DA1B4"/>
                </a:solidFill>
                <a:latin typeface="Arial"/>
              </a:rPr>
              <a:t>Support public · sans données réelles de dossiers ni informations d’accès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